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62" autoAdjust="0"/>
    <p:restoredTop sz="94660"/>
  </p:normalViewPr>
  <p:slideViewPr>
    <p:cSldViewPr snapToGrid="0">
      <p:cViewPr varScale="1">
        <p:scale>
          <a:sx n="88" d="100"/>
          <a:sy n="88" d="100"/>
        </p:scale>
        <p:origin x="9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D4A891-2492-4D7F-9D56-8AD4E637E6E7}" type="doc">
      <dgm:prSet loTypeId="urn:microsoft.com/office/officeart/2005/8/layout/hList3" loCatId="list" qsTypeId="urn:microsoft.com/office/officeart/2005/8/quickstyle/3d2#4" qsCatId="3D" csTypeId="urn:microsoft.com/office/officeart/2005/8/colors/colorful3" csCatId="colorful" phldr="1"/>
      <dgm:spPr/>
      <dgm:t>
        <a:bodyPr/>
        <a:lstStyle/>
        <a:p>
          <a:endParaRPr lang="hr-HR"/>
        </a:p>
      </dgm:t>
    </dgm:pt>
    <dgm:pt modelId="{A07D5B8F-8F9A-447A-B7A4-FD62F305B959}">
      <dgm:prSet phldrT="[Text]"/>
      <dgm:spPr/>
      <dgm:t>
        <a:bodyPr/>
        <a:lstStyle/>
        <a:p>
          <a:r>
            <a:rPr lang="hr-HR" dirty="0" smtClean="0"/>
            <a:t>Uzroci nerazvijenosti</a:t>
          </a:r>
          <a:endParaRPr lang="hr-HR" dirty="0"/>
        </a:p>
      </dgm:t>
    </dgm:pt>
    <dgm:pt modelId="{ECFC8976-CCAD-451D-B214-898767287C5B}" type="parTrans" cxnId="{94FDDF84-D57A-45F7-9AA4-5EC013193E5F}">
      <dgm:prSet/>
      <dgm:spPr/>
      <dgm:t>
        <a:bodyPr/>
        <a:lstStyle/>
        <a:p>
          <a:endParaRPr lang="hr-HR"/>
        </a:p>
      </dgm:t>
    </dgm:pt>
    <dgm:pt modelId="{C6E37BF7-5E37-45CB-978C-FAB3D87A3B35}" type="sibTrans" cxnId="{94FDDF84-D57A-45F7-9AA4-5EC013193E5F}">
      <dgm:prSet/>
      <dgm:spPr/>
      <dgm:t>
        <a:bodyPr/>
        <a:lstStyle/>
        <a:p>
          <a:endParaRPr lang="hr-HR"/>
        </a:p>
      </dgm:t>
    </dgm:pt>
    <dgm:pt modelId="{864A06DD-251D-47B9-A9ED-A33D4B29F218}">
      <dgm:prSet phldrT="[Text]"/>
      <dgm:spPr/>
      <dgm:t>
        <a:bodyPr/>
        <a:lstStyle/>
        <a:p>
          <a:r>
            <a:rPr lang="hr-HR" dirty="0" smtClean="0"/>
            <a:t>Kolonijalno naslijeđe </a:t>
          </a:r>
          <a:r>
            <a:rPr lang="hr-HR" dirty="0" smtClean="0">
              <a:sym typeface="Wingdings" pitchFamily="2" charset="2"/>
            </a:rPr>
            <a:t> iscrpljivanje prirodnih bogatstava</a:t>
          </a:r>
          <a:endParaRPr lang="hr-HR" dirty="0"/>
        </a:p>
      </dgm:t>
    </dgm:pt>
    <dgm:pt modelId="{6B36C4F3-DC04-4455-B8FA-EC542847A7F2}" type="parTrans" cxnId="{AEF8EE6D-AA42-4A2A-AD51-9FF0664E50C0}">
      <dgm:prSet/>
      <dgm:spPr/>
      <dgm:t>
        <a:bodyPr/>
        <a:lstStyle/>
        <a:p>
          <a:endParaRPr lang="hr-HR"/>
        </a:p>
      </dgm:t>
    </dgm:pt>
    <dgm:pt modelId="{1117E483-49EB-4814-995F-A374A7188DEB}" type="sibTrans" cxnId="{AEF8EE6D-AA42-4A2A-AD51-9FF0664E50C0}">
      <dgm:prSet/>
      <dgm:spPr/>
      <dgm:t>
        <a:bodyPr/>
        <a:lstStyle/>
        <a:p>
          <a:endParaRPr lang="hr-HR"/>
        </a:p>
      </dgm:t>
    </dgm:pt>
    <dgm:pt modelId="{6FA16899-6255-4D88-8139-8205D8A19B14}">
      <dgm:prSet phldrT="[Text]"/>
      <dgm:spPr/>
      <dgm:t>
        <a:bodyPr/>
        <a:lstStyle/>
        <a:p>
          <a:r>
            <a:rPr lang="hr-HR" dirty="0" smtClean="0"/>
            <a:t>Brz porast </a:t>
          </a:r>
          <a:r>
            <a:rPr lang="hr-HR" dirty="0" smtClean="0"/>
            <a:t>stanovništva i građanski ratovi</a:t>
          </a:r>
          <a:endParaRPr lang="hr-HR" dirty="0"/>
        </a:p>
      </dgm:t>
    </dgm:pt>
    <dgm:pt modelId="{8539F4B7-A7B8-4165-AA2E-198673D9FD1B}" type="parTrans" cxnId="{5C174BFE-30CD-4CB7-A117-2EF289887BAA}">
      <dgm:prSet/>
      <dgm:spPr/>
      <dgm:t>
        <a:bodyPr/>
        <a:lstStyle/>
        <a:p>
          <a:endParaRPr lang="hr-HR"/>
        </a:p>
      </dgm:t>
    </dgm:pt>
    <dgm:pt modelId="{21FE1120-7DEA-45E6-A166-48C90E1003AA}" type="sibTrans" cxnId="{5C174BFE-30CD-4CB7-A117-2EF289887BAA}">
      <dgm:prSet/>
      <dgm:spPr/>
      <dgm:t>
        <a:bodyPr/>
        <a:lstStyle/>
        <a:p>
          <a:endParaRPr lang="hr-HR"/>
        </a:p>
      </dgm:t>
    </dgm:pt>
    <dgm:pt modelId="{03AFFDA6-5752-4619-A499-8EB05464C067}">
      <dgm:prSet phldrT="[Text]"/>
      <dgm:spPr/>
      <dgm:t>
        <a:bodyPr/>
        <a:lstStyle/>
        <a:p>
          <a:r>
            <a:rPr lang="hr-HR" dirty="0" smtClean="0"/>
            <a:t>Krediti</a:t>
          </a:r>
          <a:r>
            <a:rPr lang="hr-HR" dirty="0" smtClean="0">
              <a:sym typeface="Wingdings" pitchFamily="2" charset="2"/>
            </a:rPr>
            <a:t> prezaduživanje  ovisnost o međunarodnoj pomoći</a:t>
          </a:r>
          <a:endParaRPr lang="hr-HR" dirty="0"/>
        </a:p>
      </dgm:t>
    </dgm:pt>
    <dgm:pt modelId="{CD1BD915-D6AE-44D3-A7E5-5C0F93FA308A}" type="parTrans" cxnId="{5C3FEC25-DE7C-4AA2-A5E3-F84330E56BF4}">
      <dgm:prSet/>
      <dgm:spPr/>
      <dgm:t>
        <a:bodyPr/>
        <a:lstStyle/>
        <a:p>
          <a:endParaRPr lang="hr-HR"/>
        </a:p>
      </dgm:t>
    </dgm:pt>
    <dgm:pt modelId="{00B37011-493F-4897-AB14-91FB125677F4}" type="sibTrans" cxnId="{5C3FEC25-DE7C-4AA2-A5E3-F84330E56BF4}">
      <dgm:prSet/>
      <dgm:spPr/>
      <dgm:t>
        <a:bodyPr/>
        <a:lstStyle/>
        <a:p>
          <a:endParaRPr lang="hr-HR"/>
        </a:p>
      </dgm:t>
    </dgm:pt>
    <dgm:pt modelId="{6CCBFC5C-0926-4A4F-990D-79C217F33912}" type="pres">
      <dgm:prSet presAssocID="{B4D4A891-2492-4D7F-9D56-8AD4E637E6E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13A4D80-8D59-478A-A1D8-71ED489E7CE0}" type="pres">
      <dgm:prSet presAssocID="{A07D5B8F-8F9A-447A-B7A4-FD62F305B959}" presName="roof" presStyleLbl="dkBgShp" presStyleIdx="0" presStyleCnt="2" custLinFactNeighborX="769" custLinFactNeighborY="11183"/>
      <dgm:spPr/>
      <dgm:t>
        <a:bodyPr/>
        <a:lstStyle/>
        <a:p>
          <a:endParaRPr lang="hr-HR"/>
        </a:p>
      </dgm:t>
    </dgm:pt>
    <dgm:pt modelId="{F40A86EB-A6DA-42D4-B377-51CE24E58758}" type="pres">
      <dgm:prSet presAssocID="{A07D5B8F-8F9A-447A-B7A4-FD62F305B959}" presName="pillars" presStyleCnt="0"/>
      <dgm:spPr/>
    </dgm:pt>
    <dgm:pt modelId="{757C53A7-A2C5-4E37-8F9F-855669968FC6}" type="pres">
      <dgm:prSet presAssocID="{A07D5B8F-8F9A-447A-B7A4-FD62F305B959}" presName="pillar1" presStyleLbl="node1" presStyleIdx="0" presStyleCnt="3" custScaleX="31217" custScaleY="102944" custLinFactNeighborX="9033" custLinFactNeighborY="434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7FA3B57-C5F0-4F2D-8EA9-21C4602C67EB}" type="pres">
      <dgm:prSet presAssocID="{6FA16899-6255-4D88-8139-8205D8A19B14}" presName="pillarX" presStyleLbl="node1" presStyleIdx="1" presStyleCnt="3" custScaleX="20791" custLinFactNeighborX="8505" custLinFactNeighborY="287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C3047E0-1A64-4FEE-83D6-BF2F72CB17C5}" type="pres">
      <dgm:prSet presAssocID="{03AFFDA6-5752-4619-A499-8EB05464C067}" presName="pillarX" presStyleLbl="node1" presStyleIdx="2" presStyleCnt="3" custScaleX="29873" custLinFactNeighborX="8505" custLinFactNeighborY="287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BEAEFE1-FAAA-4115-8FB6-4245FE385D5C}" type="pres">
      <dgm:prSet presAssocID="{A07D5B8F-8F9A-447A-B7A4-FD62F305B959}" presName="base" presStyleLbl="dkBgShp" presStyleIdx="1" presStyleCnt="2"/>
      <dgm:spPr/>
    </dgm:pt>
  </dgm:ptLst>
  <dgm:cxnLst>
    <dgm:cxn modelId="{5C174BFE-30CD-4CB7-A117-2EF289887BAA}" srcId="{A07D5B8F-8F9A-447A-B7A4-FD62F305B959}" destId="{6FA16899-6255-4D88-8139-8205D8A19B14}" srcOrd="1" destOrd="0" parTransId="{8539F4B7-A7B8-4165-AA2E-198673D9FD1B}" sibTransId="{21FE1120-7DEA-45E6-A166-48C90E1003AA}"/>
    <dgm:cxn modelId="{862BFB56-3B91-4BFF-AF72-CA5F5A21FCF8}" type="presOf" srcId="{6FA16899-6255-4D88-8139-8205D8A19B14}" destId="{87FA3B57-C5F0-4F2D-8EA9-21C4602C67EB}" srcOrd="0" destOrd="0" presId="urn:microsoft.com/office/officeart/2005/8/layout/hList3"/>
    <dgm:cxn modelId="{94FDDF84-D57A-45F7-9AA4-5EC013193E5F}" srcId="{B4D4A891-2492-4D7F-9D56-8AD4E637E6E7}" destId="{A07D5B8F-8F9A-447A-B7A4-FD62F305B959}" srcOrd="0" destOrd="0" parTransId="{ECFC8976-CCAD-451D-B214-898767287C5B}" sibTransId="{C6E37BF7-5E37-45CB-978C-FAB3D87A3B35}"/>
    <dgm:cxn modelId="{24E18AD4-805E-498B-A842-56C759F430C5}" type="presOf" srcId="{A07D5B8F-8F9A-447A-B7A4-FD62F305B959}" destId="{413A4D80-8D59-478A-A1D8-71ED489E7CE0}" srcOrd="0" destOrd="0" presId="urn:microsoft.com/office/officeart/2005/8/layout/hList3"/>
    <dgm:cxn modelId="{C8D84285-EF72-429D-80DF-83A01E57F235}" type="presOf" srcId="{03AFFDA6-5752-4619-A499-8EB05464C067}" destId="{CC3047E0-1A64-4FEE-83D6-BF2F72CB17C5}" srcOrd="0" destOrd="0" presId="urn:microsoft.com/office/officeart/2005/8/layout/hList3"/>
    <dgm:cxn modelId="{5C3FEC25-DE7C-4AA2-A5E3-F84330E56BF4}" srcId="{A07D5B8F-8F9A-447A-B7A4-FD62F305B959}" destId="{03AFFDA6-5752-4619-A499-8EB05464C067}" srcOrd="2" destOrd="0" parTransId="{CD1BD915-D6AE-44D3-A7E5-5C0F93FA308A}" sibTransId="{00B37011-493F-4897-AB14-91FB125677F4}"/>
    <dgm:cxn modelId="{1F14DF24-E005-4766-B785-655DF17170D8}" type="presOf" srcId="{864A06DD-251D-47B9-A9ED-A33D4B29F218}" destId="{757C53A7-A2C5-4E37-8F9F-855669968FC6}" srcOrd="0" destOrd="0" presId="urn:microsoft.com/office/officeart/2005/8/layout/hList3"/>
    <dgm:cxn modelId="{AEF8EE6D-AA42-4A2A-AD51-9FF0664E50C0}" srcId="{A07D5B8F-8F9A-447A-B7A4-FD62F305B959}" destId="{864A06DD-251D-47B9-A9ED-A33D4B29F218}" srcOrd="0" destOrd="0" parTransId="{6B36C4F3-DC04-4455-B8FA-EC542847A7F2}" sibTransId="{1117E483-49EB-4814-995F-A374A7188DEB}"/>
    <dgm:cxn modelId="{53162AA9-06D8-4811-AB71-CF2C82DE5B2F}" type="presOf" srcId="{B4D4A891-2492-4D7F-9D56-8AD4E637E6E7}" destId="{6CCBFC5C-0926-4A4F-990D-79C217F33912}" srcOrd="0" destOrd="0" presId="urn:microsoft.com/office/officeart/2005/8/layout/hList3"/>
    <dgm:cxn modelId="{4D66BFF9-B795-4FEE-AC38-AADD719DE8E7}" type="presParOf" srcId="{6CCBFC5C-0926-4A4F-990D-79C217F33912}" destId="{413A4D80-8D59-478A-A1D8-71ED489E7CE0}" srcOrd="0" destOrd="0" presId="urn:microsoft.com/office/officeart/2005/8/layout/hList3"/>
    <dgm:cxn modelId="{0C2953D3-E814-42FB-B821-1685BB87600E}" type="presParOf" srcId="{6CCBFC5C-0926-4A4F-990D-79C217F33912}" destId="{F40A86EB-A6DA-42D4-B377-51CE24E58758}" srcOrd="1" destOrd="0" presId="urn:microsoft.com/office/officeart/2005/8/layout/hList3"/>
    <dgm:cxn modelId="{7A3AD767-B4C8-4FDC-A0EA-69E18BD037B0}" type="presParOf" srcId="{F40A86EB-A6DA-42D4-B377-51CE24E58758}" destId="{757C53A7-A2C5-4E37-8F9F-855669968FC6}" srcOrd="0" destOrd="0" presId="urn:microsoft.com/office/officeart/2005/8/layout/hList3"/>
    <dgm:cxn modelId="{0C632B83-E921-4A22-B232-70920735A5EE}" type="presParOf" srcId="{F40A86EB-A6DA-42D4-B377-51CE24E58758}" destId="{87FA3B57-C5F0-4F2D-8EA9-21C4602C67EB}" srcOrd="1" destOrd="0" presId="urn:microsoft.com/office/officeart/2005/8/layout/hList3"/>
    <dgm:cxn modelId="{E28F126E-29AB-4C1A-BC37-3CD8B16C3AE6}" type="presParOf" srcId="{F40A86EB-A6DA-42D4-B377-51CE24E58758}" destId="{CC3047E0-1A64-4FEE-83D6-BF2F72CB17C5}" srcOrd="2" destOrd="0" presId="urn:microsoft.com/office/officeart/2005/8/layout/hList3"/>
    <dgm:cxn modelId="{E6E6BF3B-D1AD-40C0-95C5-E3D69A321BFC}" type="presParOf" srcId="{6CCBFC5C-0926-4A4F-990D-79C217F33912}" destId="{4BEAEFE1-FAAA-4115-8FB6-4245FE385D5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A4D80-8D59-478A-A1D8-71ED489E7CE0}">
      <dsp:nvSpPr>
        <dsp:cNvPr id="0" name=""/>
        <dsp:cNvSpPr/>
      </dsp:nvSpPr>
      <dsp:spPr>
        <a:xfrm>
          <a:off x="0" y="139007"/>
          <a:ext cx="9893646" cy="1243021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700" kern="1200" dirty="0" smtClean="0"/>
            <a:t>Uzroci nerazvijenosti</a:t>
          </a:r>
          <a:endParaRPr lang="hr-HR" sz="5700" kern="1200" dirty="0"/>
        </a:p>
      </dsp:txBody>
      <dsp:txXfrm>
        <a:off x="0" y="139007"/>
        <a:ext cx="9893646" cy="1243021"/>
      </dsp:txXfrm>
    </dsp:sp>
    <dsp:sp modelId="{757C53A7-A2C5-4E37-8F9F-855669968FC6}">
      <dsp:nvSpPr>
        <dsp:cNvPr id="0" name=""/>
        <dsp:cNvSpPr/>
      </dsp:nvSpPr>
      <dsp:spPr>
        <a:xfrm>
          <a:off x="1790007" y="1318016"/>
          <a:ext cx="3088499" cy="26871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Kolonijalno naslijeđe </a:t>
          </a:r>
          <a:r>
            <a:rPr lang="hr-HR" sz="2800" kern="1200" dirty="0" smtClean="0">
              <a:sym typeface="Wingdings" pitchFamily="2" charset="2"/>
            </a:rPr>
            <a:t> iscrpljivanje prirodnih bogatstava</a:t>
          </a:r>
          <a:endParaRPr lang="hr-HR" sz="2800" kern="1200" dirty="0"/>
        </a:p>
      </dsp:txBody>
      <dsp:txXfrm>
        <a:off x="1790007" y="1318016"/>
        <a:ext cx="3088499" cy="2687193"/>
      </dsp:txXfrm>
    </dsp:sp>
    <dsp:sp modelId="{87FA3B57-C5F0-4F2D-8EA9-21C4602C67EB}">
      <dsp:nvSpPr>
        <dsp:cNvPr id="0" name=""/>
        <dsp:cNvSpPr/>
      </dsp:nvSpPr>
      <dsp:spPr>
        <a:xfrm>
          <a:off x="4826268" y="1318016"/>
          <a:ext cx="2056987" cy="2610344"/>
        </a:xfrm>
        <a:prstGeom prst="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Brz porast </a:t>
          </a:r>
          <a:r>
            <a:rPr lang="hr-HR" sz="2800" kern="1200" dirty="0" smtClean="0"/>
            <a:t>stanovništva i građanski ratovi</a:t>
          </a:r>
          <a:endParaRPr lang="hr-HR" sz="2800" kern="1200" dirty="0"/>
        </a:p>
      </dsp:txBody>
      <dsp:txXfrm>
        <a:off x="4826268" y="1318016"/>
        <a:ext cx="2056987" cy="2610344"/>
      </dsp:txXfrm>
    </dsp:sp>
    <dsp:sp modelId="{CC3047E0-1A64-4FEE-83D6-BF2F72CB17C5}">
      <dsp:nvSpPr>
        <dsp:cNvPr id="0" name=""/>
        <dsp:cNvSpPr/>
      </dsp:nvSpPr>
      <dsp:spPr>
        <a:xfrm>
          <a:off x="6883256" y="1318016"/>
          <a:ext cx="2955528" cy="261034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Krediti</a:t>
          </a:r>
          <a:r>
            <a:rPr lang="hr-HR" sz="2800" kern="1200" dirty="0" smtClean="0">
              <a:sym typeface="Wingdings" pitchFamily="2" charset="2"/>
            </a:rPr>
            <a:t> prezaduživanje  ovisnost o međunarodnoj pomoći</a:t>
          </a:r>
          <a:endParaRPr lang="hr-HR" sz="2800" kern="1200" dirty="0"/>
        </a:p>
      </dsp:txBody>
      <dsp:txXfrm>
        <a:off x="6883256" y="1318016"/>
        <a:ext cx="2955528" cy="2610344"/>
      </dsp:txXfrm>
    </dsp:sp>
    <dsp:sp modelId="{4BEAEFE1-FAAA-4115-8FB6-4245FE385D5C}">
      <dsp:nvSpPr>
        <dsp:cNvPr id="0" name=""/>
        <dsp:cNvSpPr/>
      </dsp:nvSpPr>
      <dsp:spPr>
        <a:xfrm>
          <a:off x="0" y="3853365"/>
          <a:ext cx="9893646" cy="290038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C4301-6B3A-4EBA-8605-78BBD5B8E724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7DA69-C9F4-4B42-9F6C-147CE1BBD0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807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EDC93-7C76-4DD6-88E9-AD8C017AC664}" type="slidenum">
              <a:rPr lang="hr-HR" altLang="sr-Latn-RS" smtClean="0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22906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25ABBAB-0363-48B7-B9AD-451AEC8CF2AB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6680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https://www.youtube.com/playlist?list=PLDA3E7764F2C499CD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0559356-59AE-4427-BBC2-B38EBA97A79A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316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0151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341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687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056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758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164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51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792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16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625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779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28554-8683-4518-AD24-1F56E3CE31B3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3A70-F547-4553-9043-0EDB1818D374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2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21" y="2429691"/>
            <a:ext cx="9205758" cy="1292464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4028758"/>
            <a:ext cx="9144000" cy="1655762"/>
          </a:xfrm>
        </p:spPr>
        <p:txBody>
          <a:bodyPr>
            <a:normAutofit/>
          </a:bodyPr>
          <a:lstStyle/>
          <a:p>
            <a:r>
              <a:rPr lang="hr-HR" sz="4400" b="1" dirty="0"/>
              <a:t> Sporo gospodarsko buđenje Afrike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429314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7571" y="800553"/>
            <a:ext cx="10515600" cy="1325563"/>
          </a:xfrm>
        </p:spPr>
        <p:txBody>
          <a:bodyPr/>
          <a:lstStyle/>
          <a:p>
            <a:r>
              <a:rPr lang="pl-PL" b="1" dirty="0" smtClean="0"/>
              <a:t>Gospodarsko buđenje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07571" y="2325189"/>
            <a:ext cx="10515600" cy="4731340"/>
          </a:xfrm>
        </p:spPr>
        <p:txBody>
          <a:bodyPr>
            <a:normAutofit/>
          </a:bodyPr>
          <a:lstStyle/>
          <a:p>
            <a:r>
              <a:rPr lang="hr-HR" dirty="0"/>
              <a:t> U vanjskoj trgovini Afrika ima nepovoljnu strukturu. </a:t>
            </a:r>
            <a:endParaRPr lang="hr-HR" dirty="0" smtClean="0"/>
          </a:p>
          <a:p>
            <a:r>
              <a:rPr lang="hr-HR" dirty="0" smtClean="0"/>
              <a:t>Izvozi </a:t>
            </a:r>
            <a:r>
              <a:rPr lang="hr-HR" dirty="0"/>
              <a:t>sirovine ili minimalno prerađene proizvode, a uvozi gotove industrijske proizvode, tehnologiju i kapital. </a:t>
            </a:r>
            <a:endParaRPr lang="hr-HR" dirty="0" smtClean="0"/>
          </a:p>
          <a:p>
            <a:r>
              <a:rPr lang="hr-HR" dirty="0" smtClean="0"/>
              <a:t>demokratizacije </a:t>
            </a:r>
            <a:r>
              <a:rPr lang="hr-HR" dirty="0"/>
              <a:t>društava, napuštanje modela afričkog socijalizma i uključivanje u globalizacijske procese</a:t>
            </a:r>
            <a:endParaRPr lang="hr-HR" dirty="0" smtClean="0"/>
          </a:p>
          <a:p>
            <a:r>
              <a:rPr lang="pl-PL" dirty="0"/>
              <a:t>Gospodarsko buđenje najbrže je u istočnoj Africi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hr-HR" b="1" dirty="0"/>
              <a:t>„gospodarstva na staklenim nogama</a:t>
            </a:r>
            <a:r>
              <a:rPr lang="hr-HR" b="1" dirty="0" smtClean="0"/>
              <a:t>”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737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8269" y="2191386"/>
            <a:ext cx="10515600" cy="4351338"/>
          </a:xfrm>
        </p:spPr>
        <p:txBody>
          <a:bodyPr/>
          <a:lstStyle/>
          <a:p>
            <a:r>
              <a:rPr lang="hr-HR" dirty="0" smtClean="0"/>
              <a:t>posljednjih dvadesetak godina velik</a:t>
            </a:r>
          </a:p>
          <a:p>
            <a:pPr marL="0" indent="0">
              <a:buNone/>
            </a:pPr>
            <a:r>
              <a:rPr lang="hr-HR" dirty="0" smtClean="0"/>
              <a:t> gospodarski rast mjeren BDP-om- </a:t>
            </a:r>
          </a:p>
          <a:p>
            <a:pPr marL="0" indent="0">
              <a:buNone/>
            </a:pPr>
            <a:r>
              <a:rPr lang="hr-HR" dirty="0" smtClean="0"/>
              <a:t>postigli su </a:t>
            </a:r>
          </a:p>
          <a:p>
            <a:pPr marL="0" indent="0">
              <a:buNone/>
            </a:pPr>
            <a:r>
              <a:rPr lang="hr-HR" b="1" dirty="0" smtClean="0"/>
              <a:t>afrički gospodarski lavovi: </a:t>
            </a:r>
          </a:p>
          <a:p>
            <a:pPr marL="0" indent="0">
              <a:buNone/>
            </a:pPr>
            <a:r>
              <a:rPr lang="hr-HR" b="1" dirty="0" smtClean="0"/>
              <a:t>Ruanda, Etiopija, Bjelokosna Obala</a:t>
            </a:r>
            <a:r>
              <a:rPr lang="hr-HR" dirty="0" smtClean="0"/>
              <a:t>,</a:t>
            </a:r>
          </a:p>
          <a:p>
            <a:pPr marL="0" indent="0">
              <a:buNone/>
            </a:pPr>
            <a:r>
              <a:rPr lang="hr-HR" b="1" dirty="0" smtClean="0"/>
              <a:t>Gana, Tanzanija i Benin 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659" y="41619"/>
            <a:ext cx="5483816" cy="5050427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027487" y="53423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Dan Afrike slavi se 25. svibnja kao spomen na osnivanje Organizacije afričkog jedinstva koju su utemeljile neovisne države nakon proglašenja samostalnosti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1846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757010"/>
            <a:ext cx="10515600" cy="1325563"/>
          </a:xfrm>
        </p:spPr>
        <p:txBody>
          <a:bodyPr/>
          <a:lstStyle/>
          <a:p>
            <a:r>
              <a:rPr lang="hr-HR" dirty="0" smtClean="0"/>
              <a:t>Ponavljanje: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hr-HR" sz="4500" dirty="0" smtClean="0"/>
              <a:t>1. Ukratko objasni gospodarske razlike među državama Afrike.</a:t>
            </a:r>
          </a:p>
          <a:p>
            <a:pPr marL="0" indent="0">
              <a:buNone/>
            </a:pPr>
            <a:r>
              <a:rPr lang="hr-HR" sz="4500" dirty="0" smtClean="0"/>
              <a:t>2. U kojoj državi je najviši BDP po stanovniku?</a:t>
            </a:r>
          </a:p>
          <a:p>
            <a:endParaRPr lang="hr-HR" sz="4500" dirty="0" smtClean="0"/>
          </a:p>
          <a:p>
            <a:r>
              <a:rPr lang="hr-HR" sz="4500" dirty="0" smtClean="0"/>
              <a:t>a) Tunis</a:t>
            </a:r>
          </a:p>
          <a:p>
            <a:endParaRPr lang="hr-HR" sz="4500" dirty="0" smtClean="0"/>
          </a:p>
          <a:p>
            <a:r>
              <a:rPr lang="hr-HR" sz="4500" dirty="0" smtClean="0"/>
              <a:t>b) Nigerija</a:t>
            </a:r>
          </a:p>
          <a:p>
            <a:endParaRPr lang="hr-HR" sz="4500" dirty="0" smtClean="0"/>
          </a:p>
          <a:p>
            <a:r>
              <a:rPr lang="hr-HR" sz="4500" dirty="0" smtClean="0"/>
              <a:t>c) Sejšeli</a:t>
            </a:r>
          </a:p>
          <a:p>
            <a:endParaRPr lang="hr-HR" sz="4500" dirty="0" smtClean="0"/>
          </a:p>
          <a:p>
            <a:r>
              <a:rPr lang="hr-HR" sz="4500" dirty="0" smtClean="0"/>
              <a:t>d) Mauricijus</a:t>
            </a:r>
          </a:p>
          <a:p>
            <a:endParaRPr lang="hr-HR" sz="4500" dirty="0" smtClean="0"/>
          </a:p>
          <a:p>
            <a:pPr marL="0" indent="0">
              <a:buNone/>
            </a:pPr>
            <a:r>
              <a:rPr lang="hr-HR" sz="4500" dirty="0" smtClean="0"/>
              <a:t>3. Navedi uzroke nerazvijenosti afričkih država.</a:t>
            </a:r>
          </a:p>
          <a:p>
            <a:pPr marL="0" indent="0">
              <a:buNone/>
            </a:pPr>
            <a:r>
              <a:rPr lang="hr-HR" sz="4500" dirty="0" smtClean="0"/>
              <a:t>4. Što znači pojam: </a:t>
            </a:r>
            <a:r>
              <a:rPr lang="hr-HR" sz="4500" dirty="0" smtClean="0"/>
              <a:t>„gospodarstva na staklenim nogama”?</a:t>
            </a:r>
          </a:p>
          <a:p>
            <a:pPr marL="0" indent="0">
              <a:buNone/>
            </a:pPr>
            <a:r>
              <a:rPr lang="hr-HR" sz="4500" dirty="0" smtClean="0"/>
              <a:t>5. Nabroji i na karti pokaži </a:t>
            </a:r>
            <a:r>
              <a:rPr lang="hr-HR" sz="4500" dirty="0" smtClean="0"/>
              <a:t>afričke gospodarske lavove</a:t>
            </a:r>
          </a:p>
          <a:p>
            <a:pPr marL="0" indent="0">
              <a:buNone/>
            </a:pPr>
            <a:r>
              <a:rPr lang="hr-HR" dirty="0" smtClean="0"/>
              <a:t> 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86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740" y="3151188"/>
            <a:ext cx="8940845" cy="2219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354" y="826294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b="1" dirty="0" smtClean="0"/>
              <a:t>Gospodarstvo</a:t>
            </a:r>
            <a:r>
              <a:rPr lang="hr-HR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b="1" dirty="0" smtClean="0"/>
              <a:t>Afrike</a:t>
            </a:r>
            <a:endParaRPr lang="hr-HR" b="1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 smtClean="0"/>
              <a:t>Najnerazvijeniji kontinent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07" y="2299880"/>
            <a:ext cx="91535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Svjetlana\AppData\Local\Microsoft\Windows\Temporary Internet Files\Content.IE5\FYPQ27PJ\MC90043258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3571876"/>
            <a:ext cx="5572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Svjetlana\AppData\Local\Microsoft\Windows\Temporary Internet Files\Content.IE5\FYPQ27PJ\MC90043258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3657601"/>
            <a:ext cx="5572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Svjetlana\AppData\Local\Microsoft\Windows\Temporary Internet Files\Content.IE5\FYPQ27PJ\MC90043258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6" y="5300663"/>
            <a:ext cx="55721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Svjetlana\AppData\Local\Microsoft\Windows\Temporary Internet Files\Content.IE5\FYPQ27PJ\MC90043258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5014913"/>
            <a:ext cx="55721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Svjetlana\AppData\Local\Microsoft\Windows\Temporary Internet Files\Content.IE5\FYPQ27PJ\MC90043258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5143501"/>
            <a:ext cx="55721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738314" y="3643313"/>
            <a:ext cx="1857375" cy="142875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Razmjerna razvijenost – afričko Sredozemlje i krajnji jug Afrike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79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16301" y="970964"/>
            <a:ext cx="10515600" cy="1325563"/>
          </a:xfrm>
        </p:spPr>
        <p:txBody>
          <a:bodyPr/>
          <a:lstStyle/>
          <a:p>
            <a:r>
              <a:rPr lang="hr-HR" altLang="sr-Latn-RS" dirty="0" smtClean="0"/>
              <a:t>Razlike među državama</a:t>
            </a:r>
            <a:endParaRPr lang="hr-HR" altLang="sr-Latn-RS" dirty="0" smtClean="0"/>
          </a:p>
        </p:txBody>
      </p:sp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8468" y="3625352"/>
            <a:ext cx="4876800" cy="2743200"/>
          </a:xfrm>
          <a:prstGeom prst="rect">
            <a:avLst/>
          </a:prstGeom>
        </p:spPr>
      </p:pic>
      <p:pic>
        <p:nvPicPr>
          <p:cNvPr id="17412" name="Picture 2" descr="C:\Users\Svjetlana\Documents\školska knjiga\ppt predlosci i slike\smanjene\044_001C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51" y="3282452"/>
            <a:ext cx="4032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C:\Users\Svjetlana\Documents\školska knjiga\ppt predlosci i slike\smanjene\042_sh28392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3211015"/>
            <a:ext cx="39814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62188" y="2425202"/>
            <a:ext cx="2571750" cy="78581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Razvijena...</a:t>
            </a:r>
            <a:endParaRPr lang="hr-HR" dirty="0"/>
          </a:p>
        </p:txBody>
      </p:sp>
      <p:sp>
        <p:nvSpPr>
          <p:cNvPr id="7" name="Rounded Rectangle 6"/>
          <p:cNvSpPr/>
          <p:nvPr/>
        </p:nvSpPr>
        <p:spPr>
          <a:xfrm>
            <a:off x="6962775" y="2369640"/>
            <a:ext cx="2571750" cy="78581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...i nerazvijena Afrika.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484" y="3464368"/>
            <a:ext cx="4354149" cy="29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2406" y="1162843"/>
            <a:ext cx="10515600" cy="1325563"/>
          </a:xfrm>
        </p:spPr>
        <p:txBody>
          <a:bodyPr/>
          <a:lstStyle/>
          <a:p>
            <a:r>
              <a:rPr lang="hr-HR" dirty="0"/>
              <a:t>Razlike među državama</a:t>
            </a:r>
            <a:br>
              <a:rPr lang="hr-HR" dirty="0"/>
            </a:b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919" y="2052048"/>
            <a:ext cx="4456916" cy="435133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263" y="2052048"/>
            <a:ext cx="4525038" cy="441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220037"/>
              </p:ext>
            </p:extLst>
          </p:nvPr>
        </p:nvGraphicFramePr>
        <p:xfrm>
          <a:off x="1149177" y="1921372"/>
          <a:ext cx="989364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a 4"/>
          <p:cNvGrpSpPr/>
          <p:nvPr/>
        </p:nvGrpSpPr>
        <p:grpSpPr>
          <a:xfrm>
            <a:off x="1149177" y="3230252"/>
            <a:ext cx="2163918" cy="2610344"/>
            <a:chOff x="2744539" y="1243021"/>
            <a:chExt cx="2740521" cy="26103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TekstniOkvir 6"/>
            <p:cNvSpPr txBox="1"/>
            <p:nvPr/>
          </p:nvSpPr>
          <p:spPr>
            <a:xfrm>
              <a:off x="2744539" y="1243021"/>
              <a:ext cx="2740521" cy="26103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3200" dirty="0" smtClean="0"/>
                <a:t>Prirodne nepogode</a:t>
              </a:r>
              <a:endParaRPr lang="hr-HR" sz="3200" kern="1200" dirty="0"/>
            </a:p>
          </p:txBody>
        </p:sp>
        <p:sp>
          <p:nvSpPr>
            <p:cNvPr id="6" name="Pravokutnik 5"/>
            <p:cNvSpPr/>
            <p:nvPr/>
          </p:nvSpPr>
          <p:spPr>
            <a:xfrm>
              <a:off x="2744539" y="1243021"/>
              <a:ext cx="2740521" cy="2610344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2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98045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EAEFE1-FAAA-4115-8FB6-4245FE385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BEAEFE1-FAAA-4115-8FB6-4245FE385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3A4D80-8D59-478A-A1D8-71ED489E7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413A4D80-8D59-478A-A1D8-71ED489E7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7C53A7-A2C5-4E37-8F9F-855669968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757C53A7-A2C5-4E37-8F9F-855669968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FA3B57-C5F0-4F2D-8EA9-21C4602C6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87FA3B57-C5F0-4F2D-8EA9-21C4602C67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3047E0-1A64-4FEE-83D6-BF2F72CB1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CC3047E0-1A64-4FEE-83D6-BF2F72CB17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464" y="157426"/>
            <a:ext cx="9268396" cy="614374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077968" y="62872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 smtClean="0"/>
              <a:t>Razarajuće poplave u Malaviju opustošile su pokrajinu Shire iz koje se iselio gotovo 250 000 ljudi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558" y="318918"/>
            <a:ext cx="7857272" cy="5997439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5384316" y="6298518"/>
            <a:ext cx="5083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0" dirty="0" err="1" smtClean="0">
                <a:solidFill>
                  <a:srgbClr val="383838"/>
                </a:solidFill>
                <a:effectLst/>
                <a:latin typeface="Nunito"/>
              </a:rPr>
              <a:t>Afričko</a:t>
            </a:r>
            <a:r>
              <a:rPr lang="it-IT" b="1" i="0" dirty="0" smtClean="0">
                <a:solidFill>
                  <a:srgbClr val="383838"/>
                </a:solidFill>
                <a:effectLst/>
                <a:latin typeface="Nunito"/>
              </a:rPr>
              <a:t> </a:t>
            </a:r>
            <a:r>
              <a:rPr lang="it-IT" b="1" i="0" dirty="0" err="1" smtClean="0">
                <a:solidFill>
                  <a:srgbClr val="383838"/>
                </a:solidFill>
                <a:effectLst/>
                <a:latin typeface="Nunito"/>
              </a:rPr>
              <a:t>stanovništvo</a:t>
            </a:r>
            <a:r>
              <a:rPr lang="it-IT" b="1" i="0" dirty="0" smtClean="0">
                <a:solidFill>
                  <a:srgbClr val="383838"/>
                </a:solidFill>
                <a:effectLst/>
                <a:latin typeface="Nunito"/>
              </a:rPr>
              <a:t> </a:t>
            </a:r>
            <a:r>
              <a:rPr lang="it-IT" b="1" i="0" dirty="0" err="1" smtClean="0">
                <a:solidFill>
                  <a:srgbClr val="383838"/>
                </a:solidFill>
                <a:effectLst/>
                <a:latin typeface="Nunito"/>
              </a:rPr>
              <a:t>često</a:t>
            </a:r>
            <a:r>
              <a:rPr lang="it-IT" b="1" i="0" dirty="0" smtClean="0">
                <a:solidFill>
                  <a:srgbClr val="383838"/>
                </a:solidFill>
                <a:effectLst/>
                <a:latin typeface="Nunito"/>
              </a:rPr>
              <a:t> se bori sa </a:t>
            </a:r>
            <a:r>
              <a:rPr lang="it-IT" b="1" i="0" dirty="0" err="1" smtClean="0">
                <a:solidFill>
                  <a:srgbClr val="383838"/>
                </a:solidFill>
                <a:effectLst/>
                <a:latin typeface="Nunito"/>
              </a:rPr>
              <a:t>sušom</a:t>
            </a:r>
            <a:endParaRPr lang="it-IT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77" y="1463040"/>
            <a:ext cx="2194750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1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2569" y="1258696"/>
            <a:ext cx="6742594" cy="5498719"/>
          </a:xfrm>
          <a:prstGeom prst="rect">
            <a:avLst/>
          </a:prstGeom>
        </p:spPr>
      </p:pic>
      <p:grpSp>
        <p:nvGrpSpPr>
          <p:cNvPr id="4" name="Grupa 3"/>
          <p:cNvGrpSpPr/>
          <p:nvPr/>
        </p:nvGrpSpPr>
        <p:grpSpPr>
          <a:xfrm>
            <a:off x="98622" y="2657697"/>
            <a:ext cx="3088499" cy="2687193"/>
            <a:chOff x="1790007" y="1318016"/>
            <a:chExt cx="3088499" cy="26871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Pravokutnik 4"/>
            <p:cNvSpPr/>
            <p:nvPr/>
          </p:nvSpPr>
          <p:spPr>
            <a:xfrm>
              <a:off x="1790007" y="1318016"/>
              <a:ext cx="3088499" cy="2687193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kstniOkvir 5"/>
            <p:cNvSpPr txBox="1"/>
            <p:nvPr/>
          </p:nvSpPr>
          <p:spPr>
            <a:xfrm>
              <a:off x="1790007" y="1318016"/>
              <a:ext cx="3088499" cy="26871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2800" kern="1200" dirty="0" smtClean="0"/>
                <a:t>Kolonijalno naslijeđe </a:t>
              </a:r>
              <a:r>
                <a:rPr lang="hr-HR" sz="2800" kern="1200" dirty="0" smtClean="0">
                  <a:sym typeface="Wingdings" pitchFamily="2" charset="2"/>
                </a:rPr>
                <a:t> iscrpljivanje prirodnih bogatstava</a:t>
              </a:r>
              <a:endParaRPr lang="hr-HR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51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847" y="336741"/>
            <a:ext cx="4742408" cy="2655598"/>
          </a:xfrm>
          <a:prstGeom prst="rect">
            <a:avLst/>
          </a:prstGeom>
        </p:spPr>
      </p:pic>
      <p:grpSp>
        <p:nvGrpSpPr>
          <p:cNvPr id="8" name="Grupa 7"/>
          <p:cNvGrpSpPr/>
          <p:nvPr/>
        </p:nvGrpSpPr>
        <p:grpSpPr>
          <a:xfrm>
            <a:off x="175466" y="3020723"/>
            <a:ext cx="2056987" cy="2610344"/>
            <a:chOff x="4826268" y="1318016"/>
            <a:chExt cx="2056987" cy="26103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Pravokutnik 8"/>
            <p:cNvSpPr/>
            <p:nvPr/>
          </p:nvSpPr>
          <p:spPr>
            <a:xfrm>
              <a:off x="4826268" y="1318016"/>
              <a:ext cx="2056987" cy="2610344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2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kstniOkvir 9"/>
            <p:cNvSpPr txBox="1"/>
            <p:nvPr/>
          </p:nvSpPr>
          <p:spPr>
            <a:xfrm>
              <a:off x="4826268" y="1318016"/>
              <a:ext cx="2056987" cy="26103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2800" kern="1200" dirty="0" smtClean="0"/>
                <a:t>Brz porast stanovništva i </a:t>
              </a:r>
              <a:r>
                <a:rPr lang="hr-HR" sz="2800" kern="1200" smtClean="0"/>
                <a:t>građanski ratovi</a:t>
              </a:r>
              <a:endParaRPr lang="hr-HR" sz="2800" kern="1200" dirty="0"/>
            </a:p>
          </p:txBody>
        </p:sp>
      </p:grpSp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255" y="2135663"/>
            <a:ext cx="5341021" cy="45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2347" y="1936609"/>
            <a:ext cx="6729033" cy="4351338"/>
          </a:xfrm>
          <a:prstGeom prst="rect">
            <a:avLst/>
          </a:prstGeom>
        </p:spPr>
      </p:pic>
      <p:grpSp>
        <p:nvGrpSpPr>
          <p:cNvPr id="4" name="Grupa 3"/>
          <p:cNvGrpSpPr/>
          <p:nvPr/>
        </p:nvGrpSpPr>
        <p:grpSpPr>
          <a:xfrm>
            <a:off x="283980" y="2928500"/>
            <a:ext cx="2955528" cy="2610344"/>
            <a:chOff x="6883256" y="1318016"/>
            <a:chExt cx="2955528" cy="26103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Pravokutnik 4"/>
            <p:cNvSpPr/>
            <p:nvPr/>
          </p:nvSpPr>
          <p:spPr>
            <a:xfrm>
              <a:off x="6883256" y="1318016"/>
              <a:ext cx="2955528" cy="2610344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kstniOkvir 5"/>
            <p:cNvSpPr txBox="1"/>
            <p:nvPr/>
          </p:nvSpPr>
          <p:spPr>
            <a:xfrm>
              <a:off x="6883256" y="1318016"/>
              <a:ext cx="2955528" cy="26103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2800" kern="1200" dirty="0" smtClean="0"/>
                <a:t>Krediti</a:t>
              </a:r>
              <a:r>
                <a:rPr lang="hr-HR" sz="2800" kern="1200" dirty="0" smtClean="0">
                  <a:sym typeface="Wingdings" pitchFamily="2" charset="2"/>
                </a:rPr>
                <a:t> prezaduživanje  ovisnost o međunarodnoj pomoći</a:t>
              </a:r>
              <a:endParaRPr lang="hr-HR" sz="2800" kern="1200" dirty="0"/>
            </a:p>
          </p:txBody>
        </p:sp>
      </p:grpSp>
      <p:sp>
        <p:nvSpPr>
          <p:cNvPr id="8" name="Pravokutnik 7"/>
          <p:cNvSpPr/>
          <p:nvPr/>
        </p:nvSpPr>
        <p:spPr>
          <a:xfrm>
            <a:off x="5891784" y="62879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Humanitarna pomoć UNICEF-a siromašnom stanovništvu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392" y="71595"/>
            <a:ext cx="3989832" cy="27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2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221</Words>
  <Application>Microsoft Office PowerPoint</Application>
  <PresentationFormat>Široki zaslon</PresentationFormat>
  <Paragraphs>54</Paragraphs>
  <Slides>12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Gospodarstvo Afrike</vt:lpstr>
      <vt:lpstr>Razlike među državama</vt:lpstr>
      <vt:lpstr>Razlike među državama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Gospodarsko buđenje</vt:lpstr>
      <vt:lpstr>PowerPoint prezentacija</vt:lpstr>
      <vt:lpstr>Ponavljanje: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23</cp:revision>
  <dcterms:created xsi:type="dcterms:W3CDTF">2021-05-12T08:15:29Z</dcterms:created>
  <dcterms:modified xsi:type="dcterms:W3CDTF">2021-05-12T10:41:04Z</dcterms:modified>
</cp:coreProperties>
</file>